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65" r:id="rId4"/>
    <p:sldId id="271" r:id="rId5"/>
    <p:sldId id="266" r:id="rId6"/>
    <p:sldId id="272" r:id="rId7"/>
    <p:sldId id="259" r:id="rId8"/>
    <p:sldId id="267" r:id="rId9"/>
    <p:sldId id="269" r:id="rId10"/>
    <p:sldId id="273" r:id="rId11"/>
    <p:sldId id="257" r:id="rId12"/>
  </p:sldIdLst>
  <p:sldSz cx="12192000" cy="6858000"/>
  <p:notesSz cx="6858000" cy="9144000"/>
  <p:custDataLst>
    <p:tags r:id="rId1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78"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gs" Target="tags/tag1.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E39A14A8-2DDC-4CCE-9B9B-341EF92DB77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17FFFB6-A6FB-4923-9B31-9AAF669CD3DB}"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39A14A8-2DDC-4CCE-9B9B-341EF92DB77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17FFFB6-A6FB-4923-9B31-9AAF669CD3DB}"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39A14A8-2DDC-4CCE-9B9B-341EF92DB77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17FFFB6-A6FB-4923-9B31-9AAF669CD3DB}"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39A14A8-2DDC-4CCE-9B9B-341EF92DB77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17FFFB6-A6FB-4923-9B31-9AAF669CD3DB}"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E39A14A8-2DDC-4CCE-9B9B-341EF92DB77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17FFFB6-A6FB-4923-9B31-9AAF669CD3DB}"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E39A14A8-2DDC-4CCE-9B9B-341EF92DB77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17FFFB6-A6FB-4923-9B31-9AAF669CD3DB}"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E39A14A8-2DDC-4CCE-9B9B-341EF92DB779}"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17FFFB6-A6FB-4923-9B31-9AAF669CD3DB}"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E39A14A8-2DDC-4CCE-9B9B-341EF92DB779}"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17FFFB6-A6FB-4923-9B31-9AAF669CD3DB}"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E39A14A8-2DDC-4CCE-9B9B-341EF92DB779}"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17FFFB6-A6FB-4923-9B31-9AAF669CD3DB}"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E39A14A8-2DDC-4CCE-9B9B-341EF92DB77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17FFFB6-A6FB-4923-9B31-9AAF669CD3DB}"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E39A14A8-2DDC-4CCE-9B9B-341EF92DB77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17FFFB6-A6FB-4923-9B31-9AAF669CD3DB}"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9A14A8-2DDC-4CCE-9B9B-341EF92DB779}"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7FFFB6-A6FB-4923-9B31-9AAF669CD3D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txBox="1"/>
          <p:nvPr/>
        </p:nvSpPr>
        <p:spPr>
          <a:xfrm>
            <a:off x="1524000" y="1024890"/>
            <a:ext cx="8734425" cy="328295"/>
          </a:xfrm>
          <a:prstGeom prst="rect">
            <a:avLst/>
          </a:prstGeom>
        </p:spPr>
        <p:txBody>
          <a:bodyPr vert="horz" lIns="91440" tIns="45720" rIns="91440" bIns="45720" rtlCol="0" anchor="b">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zh-CN" smtClean="0"/>
              <a:t>                               </a:t>
            </a:r>
            <a:endParaRPr lang="zh-CN" altLang="en-US"/>
          </a:p>
        </p:txBody>
      </p:sp>
      <p:sp>
        <p:nvSpPr>
          <p:cNvPr id="5" name="横卷形 4"/>
          <p:cNvSpPr/>
          <p:nvPr/>
        </p:nvSpPr>
        <p:spPr>
          <a:xfrm>
            <a:off x="1112520" y="347345"/>
            <a:ext cx="9757410" cy="2061845"/>
          </a:xfrm>
          <a:prstGeom prst="horizontalScroll">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zh-CN" altLang="en-US" sz="2800" b="1" dirty="0" smtClean="0">
                <a:ln w="10160">
                  <a:noFill/>
                  <a:prstDash val="solid"/>
                </a:ln>
                <a:solidFill>
                  <a:schemeClr val="bg1"/>
                </a:solidFill>
                <a:effectLst>
                  <a:outerShdw blurRad="38100" dist="38100" dir="2700000" algn="tl">
                    <a:srgbClr val="000000">
                      <a:alpha val="43137"/>
                    </a:srgbClr>
                  </a:outerShdw>
                </a:effectLst>
                <a:latin typeface="方正小标宋简体" panose="03000509000000000000" charset="-122"/>
                <a:ea typeface="方正小标宋简体" panose="03000509000000000000" charset="-122"/>
              </a:rPr>
              <a:t>《江门市蓬江区人才安居暂行办法》（蓬江府〔2023〕5号）</a:t>
            </a:r>
            <a:endParaRPr lang="zh-CN" altLang="en-US" sz="2800" b="1" dirty="0" smtClean="0">
              <a:ln w="10160">
                <a:noFill/>
                <a:prstDash val="solid"/>
              </a:ln>
              <a:solidFill>
                <a:schemeClr val="bg1"/>
              </a:solidFill>
              <a:effectLst>
                <a:outerShdw blurRad="38100" dist="38100" dir="2700000" algn="tl">
                  <a:srgbClr val="000000">
                    <a:alpha val="43137"/>
                  </a:srgbClr>
                </a:outerShdw>
              </a:effectLst>
              <a:latin typeface="方正小标宋简体" panose="03000509000000000000" charset="-122"/>
              <a:ea typeface="方正小标宋简体" panose="03000509000000000000" charset="-122"/>
            </a:endParaRPr>
          </a:p>
          <a:p>
            <a:pPr algn="ctr"/>
            <a:r>
              <a:rPr lang="zh-CN" altLang="en-US" sz="3200" b="1" dirty="0">
                <a:ln w="10160">
                  <a:noFill/>
                  <a:prstDash val="solid"/>
                </a:ln>
                <a:solidFill>
                  <a:schemeClr val="bg1"/>
                </a:solidFill>
                <a:effectLst>
                  <a:outerShdw blurRad="38100" dist="38100" dir="2700000" algn="tl">
                    <a:srgbClr val="000000">
                      <a:alpha val="43137"/>
                    </a:srgbClr>
                  </a:outerShdw>
                </a:effectLst>
                <a:latin typeface="方正小标宋简体" panose="03000509000000000000" charset="-122"/>
                <a:ea typeface="方正小标宋简体" panose="03000509000000000000" charset="-122"/>
              </a:rPr>
              <a:t>政策图解</a:t>
            </a:r>
            <a:endParaRPr lang="zh-CN" altLang="en-US" sz="3200" b="1" dirty="0">
              <a:ln w="10160">
                <a:noFill/>
                <a:prstDash val="solid"/>
              </a:ln>
              <a:solidFill>
                <a:schemeClr val="bg1"/>
              </a:solidFill>
              <a:effectLst>
                <a:outerShdw blurRad="38100" dist="38100" dir="2700000" algn="tl">
                  <a:srgbClr val="000000">
                    <a:alpha val="43137"/>
                  </a:srgbClr>
                </a:outerShdw>
              </a:effectLst>
              <a:latin typeface="方正小标宋简体" panose="03000509000000000000" charset="-122"/>
              <a:ea typeface="方正小标宋简体" panose="03000509000000000000" charset="-122"/>
            </a:endParaRPr>
          </a:p>
        </p:txBody>
      </p:sp>
      <p:sp>
        <p:nvSpPr>
          <p:cNvPr id="6" name="矩形 5"/>
          <p:cNvSpPr/>
          <p:nvPr/>
        </p:nvSpPr>
        <p:spPr>
          <a:xfrm>
            <a:off x="1113155" y="2859405"/>
            <a:ext cx="9756775" cy="657225"/>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l"/>
            <a:r>
              <a:rPr lang="en-US" altLang="zh-CN" dirty="0"/>
              <a:t>                        </a:t>
            </a:r>
            <a:r>
              <a:rPr lang="en-US" altLang="zh-CN" dirty="0">
                <a:ln w="10160">
                  <a:solidFill>
                    <a:schemeClr val="accent5"/>
                  </a:solidFill>
                  <a:prstDash val="solid"/>
                </a:ln>
                <a:solidFill>
                  <a:srgbClr val="FFFFFF"/>
                </a:solidFill>
                <a:effectLst/>
              </a:rPr>
              <a:t> </a:t>
            </a:r>
            <a:r>
              <a:rPr lang="zh-CN" altLang="en-US" sz="2400">
                <a:solidFill>
                  <a:schemeClr val="bg1"/>
                </a:solidFill>
                <a:sym typeface="+mn-ea"/>
              </a:rPr>
              <a:t>制定背景和目的</a:t>
            </a:r>
            <a:endParaRPr lang="zh-CN" altLang="en-US" sz="2400" dirty="0">
              <a:ln w="10160">
                <a:solidFill>
                  <a:schemeClr val="accent5"/>
                </a:solidFill>
                <a:prstDash val="solid"/>
              </a:ln>
              <a:solidFill>
                <a:schemeClr val="bg1"/>
              </a:solidFill>
              <a:effectLst/>
              <a:sym typeface="+mn-ea"/>
            </a:endParaRPr>
          </a:p>
        </p:txBody>
      </p:sp>
      <p:sp>
        <p:nvSpPr>
          <p:cNvPr id="7" name="椭圆 6"/>
          <p:cNvSpPr/>
          <p:nvPr/>
        </p:nvSpPr>
        <p:spPr>
          <a:xfrm>
            <a:off x="1354455" y="2741295"/>
            <a:ext cx="863600" cy="89408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scene3d>
              <a:camera prst="orthographicFront"/>
              <a:lightRig rig="soft" dir="t">
                <a:rot lat="0" lon="0" rev="15600000"/>
              </a:lightRig>
            </a:scene3d>
            <a:sp3d extrusionH="57150" prstMaterial="softEdge">
              <a:bevelT w="25400" h="38100"/>
            </a:sp3d>
          </a:bodyPr>
          <a:lstStyle/>
          <a:p>
            <a:pPr algn="ctr"/>
            <a:r>
              <a:rPr lang="zh-CN" altLang="en-US" sz="2400" b="1">
                <a:solidFill>
                  <a:schemeClr val="bg1"/>
                </a:solidFill>
              </a:rPr>
              <a:t>一</a:t>
            </a:r>
            <a:endParaRPr lang="zh-CN" altLang="en-US" sz="2400" b="1">
              <a:solidFill>
                <a:schemeClr val="bg1"/>
              </a:solidFill>
            </a:endParaRPr>
          </a:p>
        </p:txBody>
      </p:sp>
      <p:sp>
        <p:nvSpPr>
          <p:cNvPr id="2" name="圆角矩形 1"/>
          <p:cNvSpPr/>
          <p:nvPr/>
        </p:nvSpPr>
        <p:spPr>
          <a:xfrm>
            <a:off x="2852420" y="4064000"/>
            <a:ext cx="6614160" cy="200469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indent="0" algn="just">
              <a:lnSpc>
                <a:spcPct val="150000"/>
              </a:lnSpc>
            </a:pPr>
            <a:r>
              <a:rPr lang="zh-CN" dirty="0">
                <a:sym typeface="+mn-ea"/>
              </a:rPr>
              <a:t>为加快实施人才强区战略，建立和健全我区人才安居保障机制，增强我区对人才的吸引力，根据国家有关法律法规的规定及我区新时代人才建设发展方向，修订《江门市蓬江区人才安居暂行办法》（</a:t>
            </a:r>
            <a:r>
              <a:rPr lang="zh-CN" dirty="0">
                <a:sym typeface="+mn-ea"/>
              </a:rPr>
              <a:t>蓬江府〔202</a:t>
            </a:r>
            <a:r>
              <a:rPr lang="en-US" altLang="zh-CN" dirty="0">
                <a:sym typeface="+mn-ea"/>
              </a:rPr>
              <a:t>1</a:t>
            </a:r>
            <a:r>
              <a:rPr lang="zh-CN" dirty="0">
                <a:sym typeface="+mn-ea"/>
              </a:rPr>
              <a:t>〕</a:t>
            </a:r>
            <a:r>
              <a:rPr lang="en-US" altLang="zh-CN" dirty="0">
                <a:sym typeface="+mn-ea"/>
              </a:rPr>
              <a:t>8</a:t>
            </a:r>
            <a:r>
              <a:rPr lang="zh-CN" dirty="0">
                <a:sym typeface="+mn-ea"/>
              </a:rPr>
              <a:t>号</a:t>
            </a:r>
            <a:r>
              <a:rPr lang="zh-CN" dirty="0">
                <a:sym typeface="+mn-ea"/>
              </a:rPr>
              <a:t>）。</a:t>
            </a:r>
            <a:endParaRPr lang="zh-CN" dirty="0">
              <a:sym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txBox="1"/>
          <p:nvPr/>
        </p:nvSpPr>
        <p:spPr>
          <a:xfrm>
            <a:off x="1524000" y="1024890"/>
            <a:ext cx="8734425" cy="328295"/>
          </a:xfrm>
          <a:prstGeom prst="rect">
            <a:avLst/>
          </a:prstGeom>
        </p:spPr>
        <p:txBody>
          <a:bodyPr>
            <a:normAutofit fontScale="3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mtClean="0"/>
              <a:t>                               </a:t>
            </a:r>
            <a:endParaRPr lang="zh-CN" altLang="en-US"/>
          </a:p>
        </p:txBody>
      </p:sp>
      <p:grpSp>
        <p:nvGrpSpPr>
          <p:cNvPr id="3" name="组合 2"/>
          <p:cNvGrpSpPr/>
          <p:nvPr/>
        </p:nvGrpSpPr>
        <p:grpSpPr>
          <a:xfrm>
            <a:off x="1012825" y="285115"/>
            <a:ext cx="9756775" cy="894080"/>
            <a:chOff x="1605" y="449"/>
            <a:chExt cx="15365" cy="1408"/>
          </a:xfrm>
        </p:grpSpPr>
        <p:sp>
          <p:nvSpPr>
            <p:cNvPr id="4" name="矩形 3"/>
            <p:cNvSpPr/>
            <p:nvPr/>
          </p:nvSpPr>
          <p:spPr>
            <a:xfrm>
              <a:off x="1605" y="688"/>
              <a:ext cx="15365" cy="1035"/>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r>
                <a:rPr lang="en-US" altLang="zh-CN" dirty="0" smtClean="0"/>
                <a:t>                       </a:t>
              </a:r>
              <a:r>
                <a:rPr lang="zh-CN" altLang="en-US" sz="2400" dirty="0" smtClean="0"/>
                <a:t>实施期限</a:t>
              </a:r>
              <a:endParaRPr lang="zh-CN" altLang="en-US" sz="2400" b="1" dirty="0" smtClean="0">
                <a:solidFill>
                  <a:schemeClr val="accent4"/>
                </a:solidFill>
                <a:effectLst>
                  <a:outerShdw blurRad="50800" dist="38100" dir="2700000" algn="tl" rotWithShape="0">
                    <a:prstClr val="black">
                      <a:alpha val="40000"/>
                    </a:prstClr>
                  </a:outerShdw>
                </a:effectLst>
              </a:endParaRPr>
            </a:p>
          </p:txBody>
        </p:sp>
        <p:sp>
          <p:nvSpPr>
            <p:cNvPr id="5" name="椭圆 4"/>
            <p:cNvSpPr/>
            <p:nvPr/>
          </p:nvSpPr>
          <p:spPr>
            <a:xfrm>
              <a:off x="2020" y="449"/>
              <a:ext cx="1360" cy="1408"/>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zh-CN" altLang="en-US" sz="2400" b="1"/>
                <a:t>九</a:t>
              </a:r>
              <a:endParaRPr lang="zh-CN" altLang="en-US" sz="2400" b="1"/>
            </a:p>
          </p:txBody>
        </p:sp>
      </p:grpSp>
      <p:sp>
        <p:nvSpPr>
          <p:cNvPr id="13" name="文本框 12"/>
          <p:cNvSpPr txBox="1"/>
          <p:nvPr/>
        </p:nvSpPr>
        <p:spPr>
          <a:xfrm>
            <a:off x="2146300" y="2328545"/>
            <a:ext cx="184731" cy="400110"/>
          </a:xfrm>
          <a:prstGeom prst="rect">
            <a:avLst/>
          </a:prstGeom>
          <a:noFill/>
        </p:spPr>
        <p:txBody>
          <a:bodyPr wrap="none" rtlCol="0" anchor="t">
            <a:spAutoFit/>
          </a:bodyPr>
          <a:lstStyle/>
          <a:p>
            <a:endParaRPr lang="zh-CN" sz="2000" dirty="0">
              <a:latin typeface="微软雅黑" panose="020B0503020204020204" charset="-122"/>
              <a:ea typeface="微软雅黑" panose="020B0503020204020204" charset="-122"/>
              <a:cs typeface="微软雅黑" panose="020B0503020204020204" charset="-122"/>
              <a:sym typeface="+mn-ea"/>
            </a:endParaRPr>
          </a:p>
        </p:txBody>
      </p:sp>
      <p:sp>
        <p:nvSpPr>
          <p:cNvPr id="24" name="圆角矩形 23"/>
          <p:cNvSpPr/>
          <p:nvPr/>
        </p:nvSpPr>
        <p:spPr>
          <a:xfrm>
            <a:off x="2080895" y="2093595"/>
            <a:ext cx="8178165" cy="21685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altLang="zh-CN" dirty="0">
                <a:sym typeface="+mn-ea"/>
              </a:rPr>
              <a:t>本办法自2023年</a:t>
            </a:r>
            <a:r>
              <a:rPr lang="en-US" dirty="0">
                <a:sym typeface="+mn-ea"/>
              </a:rPr>
              <a:t>7</a:t>
            </a:r>
            <a:r>
              <a:rPr altLang="zh-CN" dirty="0">
                <a:sym typeface="+mn-ea"/>
              </a:rPr>
              <a:t>月</a:t>
            </a:r>
            <a:r>
              <a:rPr lang="en-US" dirty="0">
                <a:sym typeface="+mn-ea"/>
              </a:rPr>
              <a:t>27</a:t>
            </a:r>
            <a:r>
              <a:rPr altLang="zh-CN" dirty="0">
                <a:sym typeface="+mn-ea"/>
              </a:rPr>
              <a:t>日起施行，有效期至2024年11月</a:t>
            </a:r>
            <a:r>
              <a:rPr lang="en-US" dirty="0">
                <a:sym typeface="+mn-ea"/>
              </a:rPr>
              <a:t>20</a:t>
            </a:r>
            <a:r>
              <a:rPr altLang="zh-CN" dirty="0">
                <a:sym typeface="+mn-ea"/>
              </a:rPr>
              <a:t>日。《江门市蓬江区人民政府关于印发〈江门市蓬江区人才安居暂行办法〉的通知》（蓬江府〔2021〕8号）、《关于印发〈江门市蓬江区人才安居操作规程〉的通知》（蓬江住建〔2022〕84号）同时废止。</a:t>
            </a:r>
            <a:endParaRPr altLang="zh-CN" dirty="0">
              <a:sym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1028065" y="1249045"/>
            <a:ext cx="9756775" cy="657225"/>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l"/>
            <a:r>
              <a:rPr lang="en-US" altLang="zh-CN" dirty="0"/>
              <a:t>                         </a:t>
            </a:r>
            <a:r>
              <a:rPr lang="en-US" altLang="zh-CN" sz="2400" b="1" dirty="0"/>
              <a:t> </a:t>
            </a:r>
            <a:r>
              <a:rPr lang="zh-CN" altLang="en-US" sz="2400" b="1" dirty="0"/>
              <a:t>申请条件</a:t>
            </a:r>
            <a:endParaRPr lang="zh-CN" altLang="en-US" sz="2400" b="1" dirty="0">
              <a:solidFill>
                <a:schemeClr val="accent4"/>
              </a:solidFill>
              <a:effectLst>
                <a:outerShdw blurRad="50800" dist="38100" dir="2700000" algn="tl" rotWithShape="0">
                  <a:prstClr val="black">
                    <a:alpha val="40000"/>
                  </a:prstClr>
                </a:outerShdw>
              </a:effectLst>
            </a:endParaRPr>
          </a:p>
        </p:txBody>
      </p:sp>
      <p:sp>
        <p:nvSpPr>
          <p:cNvPr id="7" name="椭圆 6"/>
          <p:cNvSpPr/>
          <p:nvPr/>
        </p:nvSpPr>
        <p:spPr>
          <a:xfrm>
            <a:off x="1212215" y="1130935"/>
            <a:ext cx="863600" cy="89408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scene3d>
              <a:camera prst="orthographicFront"/>
              <a:lightRig rig="soft" dir="t">
                <a:rot lat="0" lon="0" rev="15600000"/>
              </a:lightRig>
            </a:scene3d>
            <a:sp3d extrusionH="57150" prstMaterial="softEdge">
              <a:bevelT w="25400" h="38100"/>
            </a:sp3d>
          </a:bodyPr>
          <a:lstStyle/>
          <a:p>
            <a:pPr algn="ctr"/>
            <a:r>
              <a:rPr lang="zh-CN" altLang="en-US" sz="2400" b="1">
                <a:solidFill>
                  <a:schemeClr val="bg1"/>
                </a:solidFill>
              </a:rPr>
              <a:t>二</a:t>
            </a:r>
            <a:endParaRPr lang="zh-CN" altLang="en-US" sz="2400" b="1">
              <a:solidFill>
                <a:schemeClr val="bg1"/>
              </a:solidFill>
            </a:endParaRPr>
          </a:p>
        </p:txBody>
      </p:sp>
      <p:sp>
        <p:nvSpPr>
          <p:cNvPr id="2" name="圆角矩形 1"/>
          <p:cNvSpPr/>
          <p:nvPr/>
        </p:nvSpPr>
        <p:spPr>
          <a:xfrm>
            <a:off x="1400175" y="2159000"/>
            <a:ext cx="9307195" cy="402653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indent="0" algn="just">
              <a:lnSpc>
                <a:spcPct val="150000"/>
              </a:lnSpc>
            </a:pPr>
            <a:r>
              <a:rPr sz="1600" dirty="0">
                <a:sym typeface="+mn-ea"/>
              </a:rPr>
              <a:t>（一）与蓬江区属用人单位签订1年以上</a:t>
            </a:r>
            <a:r>
              <a:rPr lang="zh-CN" sz="1600" dirty="0">
                <a:sym typeface="+mn-ea"/>
              </a:rPr>
              <a:t>（含</a:t>
            </a:r>
            <a:r>
              <a:rPr lang="en-US" altLang="zh-CN" sz="1600" dirty="0">
                <a:sym typeface="+mn-ea"/>
              </a:rPr>
              <a:t>1</a:t>
            </a:r>
            <a:r>
              <a:rPr lang="zh-CN" altLang="en-US" sz="1600" dirty="0">
                <a:sym typeface="+mn-ea"/>
              </a:rPr>
              <a:t>年）</a:t>
            </a:r>
            <a:r>
              <a:rPr sz="1600" dirty="0">
                <a:sym typeface="+mn-ea"/>
              </a:rPr>
              <a:t>的全职工作合同（在我区依法缴纳社会保险）或实现自主创业（作为持证人领取营业执照并按规定纳税）。按《江门市人民政府关于印发〈关于进一步集聚新时代人才建设人才强市的意见〉的通知》（江府〔2019〕1 号）享受江门市柔性引进高层次人才补贴的人才，申请配租人才住房，不受本条件限制。</a:t>
            </a:r>
            <a:endParaRPr sz="1600" dirty="0">
              <a:sym typeface="+mn-ea"/>
            </a:endParaRPr>
          </a:p>
          <a:p>
            <a:pPr indent="0" algn="just">
              <a:lnSpc>
                <a:spcPct val="150000"/>
              </a:lnSpc>
            </a:pPr>
            <a:r>
              <a:rPr sz="1600" dirty="0">
                <a:sym typeface="+mn-ea"/>
              </a:rPr>
              <a:t>（二）本人及配偶、未成年子女，在蓬江区无持有任何房屋产权（房屋产权指住宅或商业类公寓房屋产权，已办理商品住房买卖合同网签视为拥有房屋产权）。养育两个以上未成年子女的且只有一套住房的家庭可参与配售。</a:t>
            </a:r>
            <a:endParaRPr sz="1600" dirty="0">
              <a:sym typeface="+mn-ea"/>
            </a:endParaRPr>
          </a:p>
          <a:p>
            <a:pPr indent="0" algn="just">
              <a:lnSpc>
                <a:spcPct val="150000"/>
              </a:lnSpc>
            </a:pPr>
            <a:r>
              <a:rPr sz="1600" dirty="0">
                <a:sym typeface="+mn-ea"/>
              </a:rPr>
              <a:t>（三）本人及配偶，只能申请1套人才住房，不可多头、重复申请。</a:t>
            </a:r>
            <a:endParaRPr sz="1600" dirty="0">
              <a:sym typeface="+mn-ea"/>
            </a:endParaRPr>
          </a:p>
          <a:p>
            <a:pPr indent="0" algn="just">
              <a:lnSpc>
                <a:spcPct val="150000"/>
              </a:lnSpc>
            </a:pPr>
            <a:r>
              <a:rPr sz="1600" dirty="0">
                <a:sym typeface="+mn-ea"/>
              </a:rPr>
              <a:t>（四）本人及配偶，在居住人才住房期间不得同时享受政府其他住房保障政策。</a:t>
            </a:r>
            <a:endParaRPr sz="1600" dirty="0">
              <a:sym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1028065" y="1249045"/>
            <a:ext cx="9756775" cy="657225"/>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l"/>
            <a:r>
              <a:rPr lang="en-US" altLang="zh-CN" dirty="0"/>
              <a:t>                         </a:t>
            </a:r>
            <a:r>
              <a:rPr lang="en-US" altLang="zh-CN" sz="2400" b="1" dirty="0"/>
              <a:t> </a:t>
            </a:r>
            <a:r>
              <a:rPr lang="zh-CN" altLang="en-US" sz="2400" b="1" dirty="0"/>
              <a:t>高层次人才配租人才住房</a:t>
            </a:r>
            <a:endParaRPr lang="zh-CN" altLang="en-US" sz="2400" b="1" dirty="0"/>
          </a:p>
        </p:txBody>
      </p:sp>
      <p:sp>
        <p:nvSpPr>
          <p:cNvPr id="7" name="椭圆 6"/>
          <p:cNvSpPr/>
          <p:nvPr/>
        </p:nvSpPr>
        <p:spPr>
          <a:xfrm>
            <a:off x="1212215" y="1130935"/>
            <a:ext cx="863600" cy="89408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scene3d>
              <a:camera prst="orthographicFront"/>
              <a:lightRig rig="soft" dir="t">
                <a:rot lat="0" lon="0" rev="15600000"/>
              </a:lightRig>
            </a:scene3d>
            <a:sp3d extrusionH="57150" prstMaterial="softEdge">
              <a:bevelT w="25400" h="38100"/>
            </a:sp3d>
          </a:bodyPr>
          <a:lstStyle/>
          <a:p>
            <a:pPr algn="ctr"/>
            <a:r>
              <a:rPr lang="zh-CN" altLang="en-US" sz="2400" b="1">
                <a:solidFill>
                  <a:schemeClr val="bg1"/>
                </a:solidFill>
              </a:rPr>
              <a:t>三</a:t>
            </a:r>
            <a:endParaRPr lang="zh-CN" altLang="en-US" sz="2400" b="1">
              <a:solidFill>
                <a:schemeClr val="bg1"/>
              </a:solidFill>
            </a:endParaRPr>
          </a:p>
        </p:txBody>
      </p:sp>
      <p:sp>
        <p:nvSpPr>
          <p:cNvPr id="2" name="圆角矩形 1"/>
          <p:cNvSpPr/>
          <p:nvPr/>
        </p:nvSpPr>
        <p:spPr>
          <a:xfrm>
            <a:off x="1400175" y="2159000"/>
            <a:ext cx="9307195" cy="402653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indent="0" algn="just">
              <a:lnSpc>
                <a:spcPct val="150000"/>
              </a:lnSpc>
            </a:pPr>
            <a:r>
              <a:rPr sz="1600" dirty="0">
                <a:sym typeface="+mn-ea"/>
              </a:rPr>
              <a:t>（一）顶尖人才免费提供1套200平方米以上的住房居住，全职在蓬江区工作满5年后赠与个人。</a:t>
            </a:r>
            <a:endParaRPr sz="1600" dirty="0">
              <a:sym typeface="+mn-ea"/>
            </a:endParaRPr>
          </a:p>
          <a:p>
            <a:pPr indent="0" algn="just">
              <a:lnSpc>
                <a:spcPct val="150000"/>
              </a:lnSpc>
            </a:pPr>
            <a:r>
              <a:rPr sz="1600" dirty="0">
                <a:sym typeface="+mn-ea"/>
              </a:rPr>
              <a:t>（二）一级高层次人才不超过120平方米。</a:t>
            </a:r>
            <a:endParaRPr sz="1600" dirty="0">
              <a:sym typeface="+mn-ea"/>
            </a:endParaRPr>
          </a:p>
          <a:p>
            <a:pPr indent="0" algn="just">
              <a:lnSpc>
                <a:spcPct val="150000"/>
              </a:lnSpc>
            </a:pPr>
            <a:r>
              <a:rPr sz="1600" dirty="0">
                <a:sym typeface="+mn-ea"/>
              </a:rPr>
              <a:t>（三）二级高层次人才不超过100平方米。</a:t>
            </a:r>
            <a:endParaRPr sz="1600" dirty="0">
              <a:sym typeface="+mn-ea"/>
            </a:endParaRPr>
          </a:p>
          <a:p>
            <a:pPr indent="0" algn="just">
              <a:lnSpc>
                <a:spcPct val="150000"/>
              </a:lnSpc>
            </a:pPr>
            <a:r>
              <a:rPr sz="1600" dirty="0">
                <a:sym typeface="+mn-ea"/>
              </a:rPr>
              <a:t>（四）三级高层次人才不超过70平方米。</a:t>
            </a:r>
            <a:endParaRPr sz="1600" dirty="0">
              <a:sym typeface="+mn-ea"/>
            </a:endParaRPr>
          </a:p>
          <a:p>
            <a:pPr indent="0" algn="just">
              <a:lnSpc>
                <a:spcPct val="150000"/>
              </a:lnSpc>
            </a:pPr>
            <a:r>
              <a:rPr sz="1600" dirty="0">
                <a:sym typeface="+mn-ea"/>
              </a:rPr>
              <a:t>国家级、省级领军人才，可分别免费提供1套150平方米以上、1套120平方米以上的人才住房居住，全职在蓬江区工作满5年后赠与个人。</a:t>
            </a:r>
            <a:endParaRPr sz="1600" dirty="0">
              <a:sym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1051560" y="975995"/>
            <a:ext cx="9756775" cy="657225"/>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l"/>
            <a:r>
              <a:rPr lang="en-US" altLang="zh-CN" dirty="0"/>
              <a:t>                         </a:t>
            </a:r>
            <a:r>
              <a:rPr lang="en-US" altLang="zh-CN" sz="2400" b="1" dirty="0"/>
              <a:t> </a:t>
            </a:r>
            <a:r>
              <a:rPr lang="zh-CN" altLang="en-US" sz="2400" b="1" dirty="0"/>
              <a:t>各类人才（公务员及参照公务员管理的除外）配售人才住房</a:t>
            </a:r>
            <a:endParaRPr lang="zh-CN" altLang="en-US" sz="2400" b="1" dirty="0"/>
          </a:p>
        </p:txBody>
      </p:sp>
      <p:sp>
        <p:nvSpPr>
          <p:cNvPr id="7" name="椭圆 6"/>
          <p:cNvSpPr/>
          <p:nvPr/>
        </p:nvSpPr>
        <p:spPr>
          <a:xfrm>
            <a:off x="1309370" y="857250"/>
            <a:ext cx="863600" cy="89408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scene3d>
              <a:camera prst="orthographicFront"/>
              <a:lightRig rig="soft" dir="t">
                <a:rot lat="0" lon="0" rev="15600000"/>
              </a:lightRig>
            </a:scene3d>
            <a:sp3d extrusionH="57150" prstMaterial="softEdge">
              <a:bevelT w="25400" h="38100"/>
            </a:sp3d>
          </a:bodyPr>
          <a:lstStyle/>
          <a:p>
            <a:pPr algn="ctr"/>
            <a:r>
              <a:rPr lang="zh-CN" altLang="en-US" sz="2400" b="1">
                <a:solidFill>
                  <a:schemeClr val="bg1"/>
                </a:solidFill>
              </a:rPr>
              <a:t>四</a:t>
            </a:r>
            <a:endParaRPr lang="zh-CN" altLang="en-US" sz="2400" b="1">
              <a:solidFill>
                <a:schemeClr val="bg1"/>
              </a:solidFill>
            </a:endParaRPr>
          </a:p>
        </p:txBody>
      </p:sp>
      <p:sp>
        <p:nvSpPr>
          <p:cNvPr id="5" name="圆角矩形 4"/>
          <p:cNvSpPr/>
          <p:nvPr/>
        </p:nvSpPr>
        <p:spPr>
          <a:xfrm>
            <a:off x="1309370" y="2212975"/>
            <a:ext cx="9572625" cy="362394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indent="0" algn="just">
              <a:lnSpc>
                <a:spcPct val="150000"/>
              </a:lnSpc>
            </a:pPr>
            <a:r>
              <a:rPr sz="1600" dirty="0">
                <a:sym typeface="+mn-ea"/>
              </a:rPr>
              <a:t>（一）顶尖人才按房屋配售基准价5折。</a:t>
            </a:r>
            <a:endParaRPr sz="1600" dirty="0">
              <a:sym typeface="+mn-ea"/>
            </a:endParaRPr>
          </a:p>
          <a:p>
            <a:pPr indent="0" algn="just">
              <a:lnSpc>
                <a:spcPct val="150000"/>
              </a:lnSpc>
            </a:pPr>
            <a:r>
              <a:rPr sz="1600" dirty="0">
                <a:sym typeface="+mn-ea"/>
              </a:rPr>
              <a:t>（二）一级高层次人才按房屋配售基准价7折。</a:t>
            </a:r>
            <a:endParaRPr sz="1600" dirty="0">
              <a:sym typeface="+mn-ea"/>
            </a:endParaRPr>
          </a:p>
          <a:p>
            <a:pPr indent="0" algn="just">
              <a:lnSpc>
                <a:spcPct val="150000"/>
              </a:lnSpc>
            </a:pPr>
            <a:r>
              <a:rPr sz="1600" dirty="0">
                <a:sym typeface="+mn-ea"/>
              </a:rPr>
              <a:t>（三）二级高层次人才按房屋配售基准价8折。</a:t>
            </a:r>
            <a:endParaRPr sz="1600" dirty="0">
              <a:sym typeface="+mn-ea"/>
            </a:endParaRPr>
          </a:p>
          <a:p>
            <a:pPr indent="0" algn="just">
              <a:lnSpc>
                <a:spcPct val="150000"/>
              </a:lnSpc>
            </a:pPr>
            <a:r>
              <a:rPr sz="1600" dirty="0">
                <a:sym typeface="+mn-ea"/>
              </a:rPr>
              <a:t>（四）三级高层次人才按房屋配售基准价8.5折。</a:t>
            </a:r>
            <a:endParaRPr sz="1600" dirty="0">
              <a:sym typeface="+mn-ea"/>
            </a:endParaRPr>
          </a:p>
          <a:p>
            <a:pPr indent="0" algn="just">
              <a:lnSpc>
                <a:spcPct val="150000"/>
              </a:lnSpc>
            </a:pPr>
            <a:r>
              <a:rPr sz="1600" dirty="0">
                <a:sym typeface="+mn-ea"/>
              </a:rPr>
              <a:t>（五）全日制硕士毕业生</a:t>
            </a:r>
            <a:r>
              <a:rPr lang="zh-CN" sz="1600" dirty="0">
                <a:sym typeface="+mn-ea"/>
              </a:rPr>
              <a:t>，</a:t>
            </a:r>
            <a:r>
              <a:rPr sz="1600" dirty="0">
                <a:sym typeface="+mn-ea"/>
              </a:rPr>
              <a:t>蓬江区重点企业（项目）以及新投资引进重大项目企业（含已有企业增资扩产）中具备中级专业技术资格或具备技师职业资格（技能等级）的人才按房屋配售基准价8.5折。</a:t>
            </a:r>
            <a:endParaRPr sz="1600" dirty="0">
              <a:sym typeface="+mn-ea"/>
            </a:endParaRPr>
          </a:p>
          <a:p>
            <a:pPr indent="0" algn="just">
              <a:lnSpc>
                <a:spcPct val="150000"/>
              </a:lnSpc>
            </a:pPr>
            <a:r>
              <a:rPr sz="1600" dirty="0">
                <a:sym typeface="+mn-ea"/>
              </a:rPr>
              <a:t>（六）全日制本科毕业生</a:t>
            </a:r>
            <a:r>
              <a:rPr lang="zh-CN" sz="1600" dirty="0">
                <a:sym typeface="+mn-ea"/>
              </a:rPr>
              <a:t>，</a:t>
            </a:r>
            <a:r>
              <a:rPr sz="1600" dirty="0">
                <a:sym typeface="+mn-ea"/>
              </a:rPr>
              <a:t>蓬江区重点企业（项目）以及新投资引进重大项目企业（含已有企业增资扩产）中具备高级工职业资格（技能等级）或符合《江门市急需紧缺产业人才目录》的人才按房屋配售基准价9折。</a:t>
            </a:r>
            <a:endParaRPr sz="1600" dirty="0">
              <a:sym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1051560" y="975995"/>
            <a:ext cx="9756775" cy="657225"/>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l"/>
            <a:r>
              <a:rPr lang="en-US" altLang="zh-CN" dirty="0"/>
              <a:t>                         </a:t>
            </a:r>
            <a:r>
              <a:rPr lang="en-US" altLang="zh-CN" sz="2400" b="1" dirty="0"/>
              <a:t> </a:t>
            </a:r>
            <a:r>
              <a:rPr lang="zh-CN" altLang="en-US" sz="2400" b="1" dirty="0"/>
              <a:t>重点企业（项目）配租</a:t>
            </a:r>
            <a:endParaRPr lang="zh-CN" altLang="en-US" sz="2400" b="1" dirty="0"/>
          </a:p>
        </p:txBody>
      </p:sp>
      <p:sp>
        <p:nvSpPr>
          <p:cNvPr id="7" name="椭圆 6"/>
          <p:cNvSpPr/>
          <p:nvPr/>
        </p:nvSpPr>
        <p:spPr>
          <a:xfrm>
            <a:off x="1309370" y="857250"/>
            <a:ext cx="863600" cy="89408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scene3d>
              <a:camera prst="orthographicFront"/>
              <a:lightRig rig="soft" dir="t">
                <a:rot lat="0" lon="0" rev="15600000"/>
              </a:lightRig>
            </a:scene3d>
            <a:sp3d extrusionH="57150" prstMaterial="softEdge">
              <a:bevelT w="25400" h="38100"/>
            </a:sp3d>
          </a:bodyPr>
          <a:lstStyle/>
          <a:p>
            <a:pPr algn="ctr"/>
            <a:r>
              <a:rPr lang="zh-CN" altLang="en-US" sz="2400" b="1">
                <a:solidFill>
                  <a:schemeClr val="bg1"/>
                </a:solidFill>
              </a:rPr>
              <a:t>五</a:t>
            </a:r>
            <a:endParaRPr lang="zh-CN" altLang="en-US" sz="2400" b="1">
              <a:solidFill>
                <a:schemeClr val="bg1"/>
              </a:solidFill>
            </a:endParaRPr>
          </a:p>
        </p:txBody>
      </p:sp>
      <p:sp>
        <p:nvSpPr>
          <p:cNvPr id="5" name="圆角矩形 4"/>
          <p:cNvSpPr/>
          <p:nvPr/>
        </p:nvSpPr>
        <p:spPr>
          <a:xfrm>
            <a:off x="1309370" y="2212975"/>
            <a:ext cx="9572625" cy="362394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indent="0" algn="just">
              <a:lnSpc>
                <a:spcPct val="150000"/>
              </a:lnSpc>
            </a:pPr>
            <a:r>
              <a:rPr sz="1600" dirty="0">
                <a:sym typeface="+mn-ea"/>
              </a:rPr>
              <a:t>（一）A类重点企业（项目）不超过1200平方米（不少于10套）。</a:t>
            </a:r>
            <a:endParaRPr sz="1600" dirty="0">
              <a:sym typeface="+mn-ea"/>
            </a:endParaRPr>
          </a:p>
          <a:p>
            <a:pPr indent="0" algn="just">
              <a:lnSpc>
                <a:spcPct val="150000"/>
              </a:lnSpc>
            </a:pPr>
            <a:r>
              <a:rPr sz="1600" dirty="0">
                <a:sym typeface="+mn-ea"/>
              </a:rPr>
              <a:t>（二）B类重点企业（项目）不超过1000平方米（不少于8套）。</a:t>
            </a:r>
            <a:endParaRPr sz="1600" dirty="0">
              <a:sym typeface="+mn-ea"/>
            </a:endParaRPr>
          </a:p>
          <a:p>
            <a:pPr indent="0" algn="just">
              <a:lnSpc>
                <a:spcPct val="150000"/>
              </a:lnSpc>
            </a:pPr>
            <a:r>
              <a:rPr sz="1600" dirty="0">
                <a:sym typeface="+mn-ea"/>
              </a:rPr>
              <a:t>（三）C类重点企业（项目）不超过600平方米（不少于5套）。</a:t>
            </a:r>
            <a:endParaRPr sz="1600" dirty="0">
              <a:sym typeface="+mn-ea"/>
            </a:endParaRPr>
          </a:p>
          <a:p>
            <a:pPr indent="0" algn="just">
              <a:lnSpc>
                <a:spcPct val="150000"/>
              </a:lnSpc>
            </a:pPr>
            <a:r>
              <a:rPr sz="1600" dirty="0">
                <a:sym typeface="+mn-ea"/>
              </a:rPr>
              <a:t>（四）D类重点企业（项目）不超过400平方米（不少于3套）。</a:t>
            </a:r>
            <a:endParaRPr sz="1600" dirty="0">
              <a:sym typeface="+mn-ea"/>
            </a:endParaRPr>
          </a:p>
          <a:p>
            <a:pPr indent="0" algn="just">
              <a:lnSpc>
                <a:spcPct val="150000"/>
              </a:lnSpc>
            </a:pPr>
            <a:r>
              <a:rPr sz="1600" dirty="0">
                <a:sym typeface="+mn-ea"/>
              </a:rPr>
              <a:t>每次面向上述重点企业（项目）定向配租人才住房的租赁期限为3年。</a:t>
            </a:r>
            <a:endParaRPr sz="1600" dirty="0">
              <a:sym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120140" y="1910080"/>
            <a:ext cx="1303020" cy="583565"/>
          </a:xfrm>
          <a:prstGeom prst="rect">
            <a:avLst/>
          </a:prstGeom>
          <a:noFill/>
        </p:spPr>
        <p:txBody>
          <a:bodyPr wrap="square" rtlCol="0">
            <a:spAutoFit/>
          </a:bodyPr>
          <a:lstStyle/>
          <a:p>
            <a:r>
              <a:rPr lang="en-US" altLang="zh-CN"/>
              <a:t>    </a:t>
            </a:r>
            <a:endParaRPr lang="zh-CN" altLang="en-US" sz="1400">
              <a:solidFill>
                <a:schemeClr val="bg1"/>
              </a:solidFill>
            </a:endParaRPr>
          </a:p>
          <a:p>
            <a:r>
              <a:rPr lang="zh-CN" altLang="en-US" sz="1400">
                <a:solidFill>
                  <a:schemeClr val="bg1"/>
                </a:solidFill>
              </a:rPr>
              <a:t> 基本举措</a:t>
            </a:r>
            <a:endParaRPr lang="zh-CN" altLang="en-US" sz="1400">
              <a:solidFill>
                <a:schemeClr val="bg1"/>
              </a:solidFill>
            </a:endParaRPr>
          </a:p>
        </p:txBody>
      </p:sp>
      <p:sp>
        <p:nvSpPr>
          <p:cNvPr id="4" name="右箭头标注 3"/>
          <p:cNvSpPr/>
          <p:nvPr/>
        </p:nvSpPr>
        <p:spPr>
          <a:xfrm>
            <a:off x="713105" y="2493645"/>
            <a:ext cx="1986915" cy="1345565"/>
          </a:xfrm>
          <a:prstGeom prst="rightArrowCallout">
            <a:avLst>
              <a:gd name="adj1" fmla="val 22296"/>
              <a:gd name="adj2" fmla="val 18980"/>
              <a:gd name="adj3" fmla="val 25000"/>
              <a:gd name="adj4" fmla="val 77340"/>
            </a:avLst>
          </a:prstGeom>
        </p:spPr>
        <p:style>
          <a:lnRef idx="2">
            <a:schemeClr val="accent5">
              <a:shade val="50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r>
              <a:rPr lang="en-US" altLang="zh-CN" dirty="0" smtClean="0">
                <a:sym typeface="+mn-ea"/>
              </a:rPr>
              <a:t>1.</a:t>
            </a:r>
            <a:r>
              <a:rPr lang="zh-CN" altLang="en-US" dirty="0" smtClean="0">
                <a:sym typeface="+mn-ea"/>
              </a:rPr>
              <a:t>房源公示</a:t>
            </a:r>
            <a:endParaRPr lang="zh-CN" altLang="en-US" dirty="0" smtClean="0">
              <a:sym typeface="+mn-ea"/>
            </a:endParaRPr>
          </a:p>
        </p:txBody>
      </p:sp>
      <p:sp>
        <p:nvSpPr>
          <p:cNvPr id="5" name="圆角矩形 4"/>
          <p:cNvSpPr/>
          <p:nvPr/>
        </p:nvSpPr>
        <p:spPr>
          <a:xfrm>
            <a:off x="4764405" y="1910080"/>
            <a:ext cx="6565900" cy="249364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dirty="0" smtClean="0">
                <a:solidFill>
                  <a:schemeClr val="bg1"/>
                </a:solidFill>
              </a:rPr>
              <a:t>人才住房配租（售）申请人可根据房源公示情况，结合实际需要申请。</a:t>
            </a:r>
            <a:endParaRPr lang="zh-CN" altLang="en-US" dirty="0" smtClean="0">
              <a:solidFill>
                <a:schemeClr val="bg1"/>
              </a:solidFill>
            </a:endParaRPr>
          </a:p>
        </p:txBody>
      </p:sp>
      <p:sp>
        <p:nvSpPr>
          <p:cNvPr id="9" name="右箭头标注 8"/>
          <p:cNvSpPr/>
          <p:nvPr/>
        </p:nvSpPr>
        <p:spPr>
          <a:xfrm>
            <a:off x="2700020" y="2493645"/>
            <a:ext cx="1997710" cy="1345565"/>
          </a:xfrm>
          <a:prstGeom prst="rightArrowCallout">
            <a:avLst>
              <a:gd name="adj1" fmla="val 22296"/>
              <a:gd name="adj2" fmla="val 18980"/>
              <a:gd name="adj3" fmla="val 25000"/>
              <a:gd name="adj4" fmla="val 77340"/>
            </a:avLst>
          </a:prstGeom>
        </p:spPr>
        <p:style>
          <a:lnRef idx="2">
            <a:schemeClr val="accent5">
              <a:shade val="50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0" anchor="ctr" anchorCtr="0" forceAA="0" compatLnSpc="1">
            <a:noAutofit/>
          </a:bodyPr>
          <a:p>
            <a:pPr lvl="0" algn="ctr">
              <a:buClrTx/>
              <a:buSzTx/>
              <a:buFontTx/>
            </a:pPr>
            <a:r>
              <a:rPr lang="en-US" altLang="zh-CN" dirty="0" smtClean="0">
                <a:sym typeface="+mn-ea"/>
              </a:rPr>
              <a:t>2.</a:t>
            </a:r>
            <a:r>
              <a:rPr lang="zh-CN" altLang="en-US" dirty="0" smtClean="0">
                <a:sym typeface="+mn-ea"/>
              </a:rPr>
              <a:t>申请配租（售）</a:t>
            </a:r>
            <a:endParaRPr lang="zh-CN" altLang="en-US" dirty="0" smtClean="0">
              <a:sym typeface="+mn-ea"/>
            </a:endParaRPr>
          </a:p>
        </p:txBody>
      </p:sp>
      <p:sp>
        <p:nvSpPr>
          <p:cNvPr id="13" name="矩形 12"/>
          <p:cNvSpPr/>
          <p:nvPr/>
        </p:nvSpPr>
        <p:spPr>
          <a:xfrm>
            <a:off x="1120140" y="476885"/>
            <a:ext cx="9756775" cy="657225"/>
          </a:xfrm>
          <a:prstGeom prst="rect">
            <a:avLst/>
          </a:prstGeom>
        </p:spPr>
        <p:style>
          <a:lnRef idx="1">
            <a:schemeClr val="accent2"/>
          </a:lnRef>
          <a:fillRef idx="3">
            <a:schemeClr val="accent2"/>
          </a:fillRef>
          <a:effectRef idx="2">
            <a:schemeClr val="accent2"/>
          </a:effectRef>
          <a:fontRef idx="minor">
            <a:schemeClr val="lt1"/>
          </a:fontRef>
        </p:style>
        <p:txBody>
          <a:bodyPr rtlCol="0" anchor="ctr"/>
          <a:p>
            <a:pPr algn="l"/>
            <a:r>
              <a:rPr lang="en-US" altLang="zh-CN" dirty="0"/>
              <a:t>                          </a:t>
            </a:r>
            <a:r>
              <a:rPr lang="zh-CN" altLang="en-US" sz="2400" dirty="0" smtClean="0">
                <a:sym typeface="+mn-ea"/>
              </a:rPr>
              <a:t>受理审批程序</a:t>
            </a:r>
            <a:endParaRPr lang="zh-CN" altLang="en-US" sz="2400" b="1" dirty="0"/>
          </a:p>
        </p:txBody>
      </p:sp>
      <p:sp>
        <p:nvSpPr>
          <p:cNvPr id="14" name="椭圆 13"/>
          <p:cNvSpPr/>
          <p:nvPr/>
        </p:nvSpPr>
        <p:spPr>
          <a:xfrm>
            <a:off x="1452880" y="358140"/>
            <a:ext cx="863600" cy="89408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scene3d>
              <a:camera prst="orthographicFront"/>
              <a:lightRig rig="soft" dir="t">
                <a:rot lat="0" lon="0" rev="15600000"/>
              </a:lightRig>
            </a:scene3d>
            <a:sp3d extrusionH="57150" prstMaterial="softEdge">
              <a:bevelT w="25400" h="38100"/>
            </a:sp3d>
          </a:bodyPr>
          <a:p>
            <a:pPr algn="ctr"/>
            <a:r>
              <a:rPr lang="zh-CN" altLang="en-US" sz="2400" b="1">
                <a:solidFill>
                  <a:schemeClr val="bg1"/>
                </a:solidFill>
              </a:rPr>
              <a:t>六</a:t>
            </a:r>
            <a:endParaRPr lang="zh-CN" altLang="en-US" sz="2400" b="1">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txBox="1"/>
          <p:nvPr/>
        </p:nvSpPr>
        <p:spPr>
          <a:xfrm>
            <a:off x="1533525" y="979805"/>
            <a:ext cx="8734425" cy="328295"/>
          </a:xfrm>
          <a:prstGeom prst="rect">
            <a:avLst/>
          </a:prstGeom>
        </p:spPr>
        <p:txBody>
          <a:bodyPr>
            <a:normAutofit fontScale="3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mtClean="0"/>
              <a:t>                               </a:t>
            </a:r>
            <a:endParaRPr lang="zh-CN" altLang="en-US"/>
          </a:p>
        </p:txBody>
      </p:sp>
      <p:sp>
        <p:nvSpPr>
          <p:cNvPr id="3" name="文本框 2"/>
          <p:cNvSpPr txBox="1"/>
          <p:nvPr/>
        </p:nvSpPr>
        <p:spPr>
          <a:xfrm>
            <a:off x="1120140" y="1910080"/>
            <a:ext cx="1303020" cy="583565"/>
          </a:xfrm>
          <a:prstGeom prst="rect">
            <a:avLst/>
          </a:prstGeom>
          <a:noFill/>
        </p:spPr>
        <p:txBody>
          <a:bodyPr wrap="square" rtlCol="0">
            <a:spAutoFit/>
          </a:bodyPr>
          <a:lstStyle/>
          <a:p>
            <a:r>
              <a:rPr lang="en-US" altLang="zh-CN"/>
              <a:t>    </a:t>
            </a:r>
            <a:endParaRPr lang="zh-CN" altLang="en-US" sz="1400">
              <a:solidFill>
                <a:schemeClr val="bg1"/>
              </a:solidFill>
            </a:endParaRPr>
          </a:p>
          <a:p>
            <a:r>
              <a:rPr lang="zh-CN" altLang="en-US" sz="1400">
                <a:solidFill>
                  <a:schemeClr val="bg1"/>
                </a:solidFill>
              </a:rPr>
              <a:t> 基本举措</a:t>
            </a:r>
            <a:endParaRPr lang="zh-CN" altLang="en-US" sz="1400">
              <a:solidFill>
                <a:schemeClr val="bg1"/>
              </a:solidFill>
            </a:endParaRPr>
          </a:p>
        </p:txBody>
      </p:sp>
      <p:sp>
        <p:nvSpPr>
          <p:cNvPr id="6" name="圆角矩形 5"/>
          <p:cNvSpPr/>
          <p:nvPr/>
        </p:nvSpPr>
        <p:spPr>
          <a:xfrm>
            <a:off x="2004695" y="2952115"/>
            <a:ext cx="4761230" cy="34956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altLang="zh-CN" sz="1600" dirty="0">
                <a:sym typeface="+mn-ea"/>
              </a:rPr>
              <a:t>轮候选房</a:t>
            </a:r>
            <a:r>
              <a:rPr lang="zh-CN" sz="1600" dirty="0">
                <a:sym typeface="+mn-ea"/>
              </a:rPr>
              <a:t>：</a:t>
            </a:r>
            <a:r>
              <a:rPr lang="zh-CN" altLang="en-US" sz="1600" dirty="0" smtClean="0">
                <a:solidFill>
                  <a:schemeClr val="bg1"/>
                </a:solidFill>
              </a:rPr>
              <a:t>人才住房配租（售）实行轮候分配。申请人（单位）持相关身份证明在规定的时间内到指定的地点轮候选房。</a:t>
            </a:r>
            <a:endParaRPr lang="zh-CN" altLang="en-US" sz="1600" dirty="0" smtClean="0">
              <a:solidFill>
                <a:schemeClr val="bg1"/>
              </a:solidFill>
            </a:endParaRPr>
          </a:p>
          <a:p>
            <a:r>
              <a:rPr lang="zh-CN" altLang="en-US" sz="1600" dirty="0" smtClean="0">
                <a:solidFill>
                  <a:schemeClr val="bg1"/>
                </a:solidFill>
              </a:rPr>
              <a:t>人才住房配租（售）按照高端优先、分层分批、逐步解决的原则进行。人才住房应当按照人才类别从高到低等顺序依次类推优先配租（售）。同级人才类别现场摇号确定选房顺序。在同等条件下，人才住房应当优先配租（售）给急需紧缺高层次人才。</a:t>
            </a:r>
            <a:endParaRPr lang="zh-CN" altLang="en-US" sz="1600" dirty="0" smtClean="0">
              <a:solidFill>
                <a:schemeClr val="bg1"/>
              </a:solidFill>
            </a:endParaRPr>
          </a:p>
          <a:p>
            <a:r>
              <a:rPr lang="zh-CN" altLang="en-US" sz="1600" dirty="0" smtClean="0">
                <a:solidFill>
                  <a:schemeClr val="bg1"/>
                </a:solidFill>
              </a:rPr>
              <a:t>每位申请人只享受一次选房机会，如对备选房源不满意，可自动放弃本期选房资格，下一期可重新申请。如申请对象对已选中的房源不满意而放弃的，则两年内不得申请人才住房的配租（售）。</a:t>
            </a:r>
            <a:endParaRPr lang="zh-CN" altLang="en-US" sz="1600" dirty="0" smtClean="0">
              <a:solidFill>
                <a:schemeClr val="bg1"/>
              </a:solidFill>
            </a:endParaRPr>
          </a:p>
        </p:txBody>
      </p:sp>
      <p:sp>
        <p:nvSpPr>
          <p:cNvPr id="8" name="右箭头标注 7"/>
          <p:cNvSpPr/>
          <p:nvPr/>
        </p:nvSpPr>
        <p:spPr>
          <a:xfrm>
            <a:off x="721360" y="663575"/>
            <a:ext cx="2686050" cy="2007870"/>
          </a:xfrm>
          <a:prstGeom prst="rightArrowCallout">
            <a:avLst>
              <a:gd name="adj1" fmla="val 22296"/>
              <a:gd name="adj2" fmla="val 18980"/>
              <a:gd name="adj3" fmla="val 25000"/>
              <a:gd name="adj4" fmla="val 77340"/>
            </a:avLst>
          </a:prstGeom>
        </p:spPr>
        <p:style>
          <a:lnRef idx="3">
            <a:schemeClr val="lt1"/>
          </a:lnRef>
          <a:fillRef idx="1">
            <a:schemeClr val="accent5"/>
          </a:fillRef>
          <a:effectRef idx="1">
            <a:schemeClr val="accent5"/>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r>
              <a:rPr lang="en-US" altLang="zh-CN" dirty="0" smtClean="0">
                <a:sym typeface="+mn-ea"/>
              </a:rPr>
              <a:t>3.</a:t>
            </a:r>
            <a:r>
              <a:rPr lang="zh-CN" altLang="en-US" dirty="0" smtClean="0">
                <a:sym typeface="+mn-ea"/>
              </a:rPr>
              <a:t>审核和分配流程</a:t>
            </a:r>
            <a:endParaRPr lang="zh-CN" altLang="en-US" dirty="0" smtClean="0">
              <a:sym typeface="+mn-ea"/>
            </a:endParaRPr>
          </a:p>
        </p:txBody>
      </p:sp>
      <p:sp>
        <p:nvSpPr>
          <p:cNvPr id="11" name="圆角矩形 10"/>
          <p:cNvSpPr/>
          <p:nvPr/>
        </p:nvSpPr>
        <p:spPr>
          <a:xfrm>
            <a:off x="3477895" y="1138555"/>
            <a:ext cx="8107045" cy="1057275"/>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l"/>
            <a:r>
              <a:rPr altLang="zh-CN" dirty="0"/>
              <a:t>资料受理</a:t>
            </a:r>
            <a:r>
              <a:rPr lang="zh-CN" dirty="0">
                <a:latin typeface="Arial" panose="020B0604020202020204" pitchFamily="34" charset="0"/>
                <a:cs typeface="Arial" panose="020B0604020202020204" pitchFamily="34" charset="0"/>
              </a:rPr>
              <a:t>→</a:t>
            </a:r>
            <a:r>
              <a:rPr altLang="zh-CN" dirty="0"/>
              <a:t>资格审核</a:t>
            </a:r>
            <a:r>
              <a:rPr lang="zh-CN" dirty="0">
                <a:latin typeface="Arial" panose="020B0604020202020204" pitchFamily="34" charset="0"/>
                <a:cs typeface="Arial" panose="020B0604020202020204" pitchFamily="34" charset="0"/>
              </a:rPr>
              <a:t>→</a:t>
            </a:r>
            <a:r>
              <a:rPr altLang="zh-CN" dirty="0"/>
              <a:t>资格公示</a:t>
            </a:r>
            <a:r>
              <a:rPr lang="zh-CN" dirty="0">
                <a:latin typeface="Arial" panose="020B0604020202020204" pitchFamily="34" charset="0"/>
                <a:cs typeface="Arial" panose="020B0604020202020204" pitchFamily="34" charset="0"/>
              </a:rPr>
              <a:t>→</a:t>
            </a:r>
            <a:r>
              <a:rPr altLang="zh-CN" dirty="0"/>
              <a:t>轮候选房</a:t>
            </a:r>
            <a:r>
              <a:rPr lang="zh-CN" dirty="0">
                <a:latin typeface="Arial" panose="020B0604020202020204" pitchFamily="34" charset="0"/>
                <a:cs typeface="Arial" panose="020B0604020202020204" pitchFamily="34" charset="0"/>
                <a:sym typeface="+mn-ea"/>
              </a:rPr>
              <a:t>→配租（售）结果公示</a:t>
            </a:r>
            <a:r>
              <a:rPr lang="zh-CN" dirty="0">
                <a:latin typeface="Arial" panose="020B0604020202020204" pitchFamily="34" charset="0"/>
                <a:cs typeface="Arial" panose="020B0604020202020204" pitchFamily="34" charset="0"/>
                <a:sym typeface="+mn-ea"/>
              </a:rPr>
              <a:t>→</a:t>
            </a:r>
            <a:r>
              <a:rPr lang="zh-CN" dirty="0">
                <a:latin typeface="Arial" panose="020B0604020202020204" pitchFamily="34" charset="0"/>
                <a:cs typeface="Arial" panose="020B0604020202020204" pitchFamily="34" charset="0"/>
                <a:sym typeface="+mn-ea"/>
              </a:rPr>
              <a:t>签订合同</a:t>
            </a:r>
            <a:endParaRPr lang="zh-CN" dirty="0">
              <a:latin typeface="Arial" panose="020B0604020202020204" pitchFamily="34" charset="0"/>
              <a:cs typeface="Arial" panose="020B0604020202020204" pitchFamily="34" charset="0"/>
              <a:sym typeface="+mn-ea"/>
            </a:endParaRPr>
          </a:p>
        </p:txBody>
      </p:sp>
      <p:sp>
        <p:nvSpPr>
          <p:cNvPr id="7" name="圆角矩形 6"/>
          <p:cNvSpPr/>
          <p:nvPr/>
        </p:nvSpPr>
        <p:spPr>
          <a:xfrm>
            <a:off x="7110095" y="2952115"/>
            <a:ext cx="4474845" cy="34956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r>
              <a:rPr dirty="0"/>
              <a:t>重点企业（项目）配租按照高端优先、分层分批、逐步解决的原则进行。A类重点企业（项目）、B类重点企业（项目）、C类重点企业（项目）、D类重点企业（项目）按顺序依次类推优先配租。同一类别的重点企业（项目）现场摇号确定选房顺序。</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120140" y="1910080"/>
            <a:ext cx="1303020" cy="583565"/>
          </a:xfrm>
          <a:prstGeom prst="rect">
            <a:avLst/>
          </a:prstGeom>
          <a:noFill/>
        </p:spPr>
        <p:txBody>
          <a:bodyPr wrap="square" rtlCol="0">
            <a:spAutoFit/>
          </a:bodyPr>
          <a:lstStyle/>
          <a:p>
            <a:r>
              <a:rPr lang="en-US" altLang="zh-CN"/>
              <a:t>    </a:t>
            </a:r>
            <a:endParaRPr lang="zh-CN" altLang="en-US" sz="1400">
              <a:solidFill>
                <a:schemeClr val="bg1"/>
              </a:solidFill>
            </a:endParaRPr>
          </a:p>
          <a:p>
            <a:r>
              <a:rPr lang="zh-CN" altLang="en-US" sz="1400">
                <a:solidFill>
                  <a:schemeClr val="bg1"/>
                </a:solidFill>
              </a:rPr>
              <a:t> 基本举措</a:t>
            </a:r>
            <a:endParaRPr lang="zh-CN" altLang="en-US" sz="1400">
              <a:solidFill>
                <a:schemeClr val="bg1"/>
              </a:solidFill>
            </a:endParaRPr>
          </a:p>
        </p:txBody>
      </p:sp>
      <p:sp>
        <p:nvSpPr>
          <p:cNvPr id="5" name="圆角矩形 4"/>
          <p:cNvSpPr/>
          <p:nvPr/>
        </p:nvSpPr>
        <p:spPr>
          <a:xfrm>
            <a:off x="1973580" y="1910080"/>
            <a:ext cx="8204200" cy="38252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dirty="0" smtClean="0">
                <a:solidFill>
                  <a:schemeClr val="bg1"/>
                </a:solidFill>
              </a:rPr>
              <a:t> </a:t>
            </a:r>
            <a:r>
              <a:rPr lang="zh-CN" altLang="en-US" dirty="0" smtClean="0">
                <a:solidFill>
                  <a:schemeClr val="bg1"/>
                </a:solidFill>
              </a:rPr>
              <a:t>申请单位负有监督人才住房使用情况并向人才住房所有人报告的义务。如发生申请单位（个人）擅自将所承租的人才住房出租、出借以及从事居住用途以外的其他活动的，人才住房所有人按配租期间配租房屋市场租金基准价标准向申请单位（个人）追回减免租金。如申请单位（个人）在人才住房从事相关违法活动，依法追究其相关责任。</a:t>
            </a:r>
            <a:endParaRPr lang="zh-CN" altLang="en-US" dirty="0" smtClean="0">
              <a:solidFill>
                <a:schemeClr val="bg1"/>
              </a:solidFill>
            </a:endParaRPr>
          </a:p>
          <a:p>
            <a:endParaRPr lang="zh-CN" altLang="en-US" dirty="0" smtClean="0">
              <a:solidFill>
                <a:schemeClr val="bg1"/>
              </a:solidFill>
            </a:endParaRPr>
          </a:p>
          <a:p>
            <a:r>
              <a:rPr lang="zh-CN" altLang="en-US" dirty="0" smtClean="0">
                <a:solidFill>
                  <a:schemeClr val="bg1"/>
                </a:solidFill>
              </a:rPr>
              <a:t>申请人在承诺工作期限内调离我区的，应按未服务年限（60个月减去其社会保险缴费月数）所占比例计算，退回相应的房屋配售基准价优惠金额，取消其再次申请人才住房的资格。</a:t>
            </a:r>
            <a:endParaRPr lang="zh-CN" altLang="en-US" dirty="0" smtClean="0">
              <a:solidFill>
                <a:schemeClr val="bg1"/>
              </a:solidFill>
            </a:endParaRPr>
          </a:p>
          <a:p>
            <a:endParaRPr lang="zh-CN" altLang="en-US" dirty="0" smtClean="0">
              <a:solidFill>
                <a:schemeClr val="bg1"/>
              </a:solidFill>
            </a:endParaRPr>
          </a:p>
          <a:p>
            <a:r>
              <a:rPr lang="zh-CN" altLang="en-US" dirty="0" smtClean="0">
                <a:solidFill>
                  <a:schemeClr val="bg1"/>
                </a:solidFill>
              </a:rPr>
              <a:t>申请人连续2个月未按时缴交租金的，人才住房所有人可以单方解除租赁合同，收回配租的人才住房，并追回欠缴租金。</a:t>
            </a:r>
            <a:endParaRPr lang="zh-CN" altLang="en-US" dirty="0" smtClean="0">
              <a:solidFill>
                <a:schemeClr val="bg1"/>
              </a:solidFill>
            </a:endParaRPr>
          </a:p>
        </p:txBody>
      </p:sp>
      <p:sp>
        <p:nvSpPr>
          <p:cNvPr id="13" name="矩形 12"/>
          <p:cNvSpPr/>
          <p:nvPr/>
        </p:nvSpPr>
        <p:spPr>
          <a:xfrm>
            <a:off x="1120140" y="476885"/>
            <a:ext cx="9756775" cy="657225"/>
          </a:xfrm>
          <a:prstGeom prst="rect">
            <a:avLst/>
          </a:prstGeom>
        </p:spPr>
        <p:style>
          <a:lnRef idx="1">
            <a:schemeClr val="accent2"/>
          </a:lnRef>
          <a:fillRef idx="3">
            <a:schemeClr val="accent2"/>
          </a:fillRef>
          <a:effectRef idx="2">
            <a:schemeClr val="accent2"/>
          </a:effectRef>
          <a:fontRef idx="minor">
            <a:schemeClr val="lt1"/>
          </a:fontRef>
        </p:style>
        <p:txBody>
          <a:bodyPr rtlCol="0" anchor="ctr"/>
          <a:p>
            <a:pPr algn="l"/>
            <a:r>
              <a:rPr lang="en-US" altLang="zh-CN" dirty="0"/>
              <a:t>                          </a:t>
            </a:r>
            <a:r>
              <a:rPr lang="en-US" altLang="zh-CN" sz="2400" dirty="0"/>
              <a:t>监督管理</a:t>
            </a:r>
            <a:endParaRPr lang="en-US" altLang="zh-CN" sz="2400" dirty="0"/>
          </a:p>
        </p:txBody>
      </p:sp>
      <p:sp>
        <p:nvSpPr>
          <p:cNvPr id="14" name="椭圆 13"/>
          <p:cNvSpPr/>
          <p:nvPr/>
        </p:nvSpPr>
        <p:spPr>
          <a:xfrm>
            <a:off x="1452880" y="358140"/>
            <a:ext cx="863600" cy="89408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scene3d>
              <a:camera prst="orthographicFront"/>
              <a:lightRig rig="soft" dir="t">
                <a:rot lat="0" lon="0" rev="15600000"/>
              </a:lightRig>
            </a:scene3d>
            <a:sp3d extrusionH="57150" prstMaterial="softEdge">
              <a:bevelT w="25400" h="38100"/>
            </a:sp3d>
          </a:bodyPr>
          <a:p>
            <a:pPr algn="ctr"/>
            <a:r>
              <a:rPr lang="zh-CN" altLang="en-US" sz="2400" b="1">
                <a:solidFill>
                  <a:schemeClr val="bg1"/>
                </a:solidFill>
              </a:rPr>
              <a:t>七</a:t>
            </a:r>
            <a:endParaRPr lang="zh-CN" altLang="en-US" sz="2400" b="1">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120140" y="1910080"/>
            <a:ext cx="1303020" cy="583565"/>
          </a:xfrm>
          <a:prstGeom prst="rect">
            <a:avLst/>
          </a:prstGeom>
          <a:noFill/>
        </p:spPr>
        <p:txBody>
          <a:bodyPr wrap="square" rtlCol="0">
            <a:spAutoFit/>
          </a:bodyPr>
          <a:lstStyle/>
          <a:p>
            <a:r>
              <a:rPr lang="en-US" altLang="zh-CN"/>
              <a:t>    </a:t>
            </a:r>
            <a:endParaRPr lang="zh-CN" altLang="en-US" sz="1400">
              <a:solidFill>
                <a:schemeClr val="bg1"/>
              </a:solidFill>
            </a:endParaRPr>
          </a:p>
          <a:p>
            <a:r>
              <a:rPr lang="zh-CN" altLang="en-US" sz="1400">
                <a:solidFill>
                  <a:schemeClr val="bg1"/>
                </a:solidFill>
              </a:rPr>
              <a:t> 基本举措</a:t>
            </a:r>
            <a:endParaRPr lang="zh-CN" altLang="en-US" sz="1400">
              <a:solidFill>
                <a:schemeClr val="bg1"/>
              </a:solidFill>
            </a:endParaRPr>
          </a:p>
        </p:txBody>
      </p:sp>
      <p:sp>
        <p:nvSpPr>
          <p:cNvPr id="5" name="圆角矩形 4"/>
          <p:cNvSpPr/>
          <p:nvPr/>
        </p:nvSpPr>
        <p:spPr>
          <a:xfrm>
            <a:off x="1973580" y="1910080"/>
            <a:ext cx="8204200" cy="38252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dirty="0" smtClean="0">
                <a:solidFill>
                  <a:schemeClr val="bg1"/>
                </a:solidFill>
              </a:rPr>
              <a:t> </a:t>
            </a:r>
            <a:r>
              <a:rPr lang="zh-CN" altLang="en-US" dirty="0" smtClean="0">
                <a:solidFill>
                  <a:schemeClr val="bg1"/>
                </a:solidFill>
              </a:rPr>
              <a:t>省部属高校院所、市属单位的人才及符合条件的华侨华人，可参照本办法向蓬江区相关部门申请配租（售）人才住房。</a:t>
            </a:r>
            <a:endParaRPr lang="zh-CN" altLang="en-US" dirty="0" smtClean="0">
              <a:solidFill>
                <a:schemeClr val="bg1"/>
              </a:solidFill>
            </a:endParaRPr>
          </a:p>
          <a:p>
            <a:endParaRPr lang="zh-CN" altLang="en-US" dirty="0" smtClean="0">
              <a:solidFill>
                <a:schemeClr val="bg1"/>
              </a:solidFill>
            </a:endParaRPr>
          </a:p>
          <a:p>
            <a:r>
              <a:rPr lang="zh-CN" altLang="en-US" dirty="0" smtClean="0">
                <a:solidFill>
                  <a:schemeClr val="bg1"/>
                </a:solidFill>
              </a:rPr>
              <a:t> 配售人才住房5年内不得上市流通周转和以本套住房办理抵押（用于购买该住房的公积金及商业按揭贷款除外），并参照《关于印发〈江门市配建房屋管理工作方案〉的通知》（江建〔2021〕24号）有关规定进行不动产登记。</a:t>
            </a:r>
            <a:endParaRPr lang="zh-CN" altLang="en-US" dirty="0" smtClean="0">
              <a:solidFill>
                <a:schemeClr val="bg1"/>
              </a:solidFill>
            </a:endParaRPr>
          </a:p>
          <a:p>
            <a:endParaRPr lang="zh-CN" altLang="en-US" dirty="0" smtClean="0">
              <a:solidFill>
                <a:schemeClr val="bg1"/>
              </a:solidFill>
            </a:endParaRPr>
          </a:p>
          <a:p>
            <a:r>
              <a:rPr lang="zh-CN" altLang="en-US" dirty="0" smtClean="0">
                <a:solidFill>
                  <a:schemeClr val="bg1"/>
                </a:solidFill>
              </a:rPr>
              <a:t>人才住房配售或赠与所产生的相关税费，按照法律法规规定由相应纳税主体承担。配建车位优先满足人才，可享受一定的优惠，配售流程参照人才住房配售管理，车位配售方案可另行制定执行。</a:t>
            </a:r>
            <a:endParaRPr lang="zh-CN" altLang="en-US" dirty="0" smtClean="0">
              <a:solidFill>
                <a:schemeClr val="bg1"/>
              </a:solidFill>
            </a:endParaRPr>
          </a:p>
        </p:txBody>
      </p:sp>
      <p:sp>
        <p:nvSpPr>
          <p:cNvPr id="13" name="矩形 12"/>
          <p:cNvSpPr/>
          <p:nvPr/>
        </p:nvSpPr>
        <p:spPr>
          <a:xfrm>
            <a:off x="1120140" y="476885"/>
            <a:ext cx="9756775" cy="657225"/>
          </a:xfrm>
          <a:prstGeom prst="rect">
            <a:avLst/>
          </a:prstGeom>
        </p:spPr>
        <p:style>
          <a:lnRef idx="1">
            <a:schemeClr val="accent2"/>
          </a:lnRef>
          <a:fillRef idx="3">
            <a:schemeClr val="accent2"/>
          </a:fillRef>
          <a:effectRef idx="2">
            <a:schemeClr val="accent2"/>
          </a:effectRef>
          <a:fontRef idx="minor">
            <a:schemeClr val="lt1"/>
          </a:fontRef>
        </p:style>
        <p:txBody>
          <a:bodyPr rtlCol="0" anchor="ctr"/>
          <a:p>
            <a:pPr algn="l"/>
            <a:r>
              <a:rPr lang="en-US" altLang="zh-CN" dirty="0"/>
              <a:t>                          </a:t>
            </a:r>
            <a:r>
              <a:rPr lang="en-US" altLang="zh-CN" sz="2400" dirty="0"/>
              <a:t>附 则</a:t>
            </a:r>
            <a:endParaRPr lang="en-US" altLang="zh-CN" sz="2400" dirty="0"/>
          </a:p>
        </p:txBody>
      </p:sp>
      <p:sp>
        <p:nvSpPr>
          <p:cNvPr id="14" name="椭圆 13"/>
          <p:cNvSpPr/>
          <p:nvPr/>
        </p:nvSpPr>
        <p:spPr>
          <a:xfrm>
            <a:off x="1452880" y="358140"/>
            <a:ext cx="863600" cy="89408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scene3d>
              <a:camera prst="orthographicFront"/>
              <a:lightRig rig="soft" dir="t">
                <a:rot lat="0" lon="0" rev="15600000"/>
              </a:lightRig>
            </a:scene3d>
            <a:sp3d extrusionH="57150" prstMaterial="softEdge">
              <a:bevelT w="25400" h="38100"/>
            </a:sp3d>
          </a:bodyPr>
          <a:p>
            <a:pPr algn="ctr"/>
            <a:r>
              <a:rPr lang="zh-CN" altLang="en-US" sz="2400" b="1">
                <a:solidFill>
                  <a:schemeClr val="bg1"/>
                </a:solidFill>
              </a:rPr>
              <a:t>八</a:t>
            </a:r>
            <a:endParaRPr lang="zh-CN" altLang="en-US" sz="2400" b="1">
              <a:solidFill>
                <a:schemeClr val="bg1"/>
              </a:solidFill>
            </a:endParaRPr>
          </a:p>
        </p:txBody>
      </p:sp>
    </p:spTree>
  </p:cSld>
  <p:clrMapOvr>
    <a:masterClrMapping/>
  </p:clrMapOvr>
</p:sld>
</file>

<file path=ppt/tags/tag1.xml><?xml version="1.0" encoding="utf-8"?>
<p:tagLst xmlns:p="http://schemas.openxmlformats.org/presentationml/2006/main">
  <p:tag name="KSO_WPP_MARK_KEY" val="97f97eaa-ebdb-467a-a36d-cc7c2f086877"/>
  <p:tag name="COMMONDATA" val="eyJoZGlkIjoiZGNkZWUzMGI0ZTgwZDQxNzJjZWI1Mzg2ODI1ODhhMGQifQ=="/>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2587</Words>
  <Application>WPS 演示</Application>
  <PresentationFormat>宽屏</PresentationFormat>
  <Paragraphs>113</Paragraphs>
  <Slides>10</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10</vt:i4>
      </vt:variant>
    </vt:vector>
  </HeadingPairs>
  <TitlesOfParts>
    <vt:vector size="19" baseType="lpstr">
      <vt:lpstr>Arial</vt:lpstr>
      <vt:lpstr>宋体</vt:lpstr>
      <vt:lpstr>Wingdings</vt:lpstr>
      <vt:lpstr>方正小标宋简体</vt:lpstr>
      <vt:lpstr>微软雅黑</vt:lpstr>
      <vt:lpstr>Calibri Light</vt:lpstr>
      <vt:lpstr>Calibri</vt:lpstr>
      <vt:lpstr>Arial Unicode MS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Administrator</cp:lastModifiedBy>
  <cp:revision>59</cp:revision>
  <dcterms:created xsi:type="dcterms:W3CDTF">2021-08-19T03:19:00Z</dcterms:created>
  <dcterms:modified xsi:type="dcterms:W3CDTF">2023-06-28T02:03:04Z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435E07C6F87E408C8F51F274E9987407</vt:lpwstr>
  </property>
  <property fmtid="{D5CDD505-2E9C-101B-9397-08002B2CF9AE}" pid="3" name="KSOProductBuildVer">
    <vt:lpwstr>2052-11.1.0.14309</vt:lpwstr>
  </property>
</Properties>
</file>